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4"/>
  </p:sldMasterIdLst>
  <p:notesMasterIdLst>
    <p:notesMasterId r:id="rId20"/>
  </p:notesMasterIdLst>
  <p:handoutMasterIdLst>
    <p:handoutMasterId r:id="rId21"/>
  </p:handoutMasterIdLst>
  <p:sldIdLst>
    <p:sldId id="257" r:id="rId5"/>
    <p:sldId id="264" r:id="rId6"/>
    <p:sldId id="258" r:id="rId7"/>
    <p:sldId id="279" r:id="rId8"/>
    <p:sldId id="299" r:id="rId9"/>
    <p:sldId id="287" r:id="rId10"/>
    <p:sldId id="288" r:id="rId11"/>
    <p:sldId id="289" r:id="rId12"/>
    <p:sldId id="290" r:id="rId13"/>
    <p:sldId id="292" r:id="rId14"/>
    <p:sldId id="293" r:id="rId15"/>
    <p:sldId id="296" r:id="rId16"/>
    <p:sldId id="297" r:id="rId17"/>
    <p:sldId id="298" r:id="rId18"/>
    <p:sldId id="282" r:id="rId19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orient="horz" pos="336">
          <p15:clr>
            <a:srgbClr val="A4A3A4"/>
          </p15:clr>
        </p15:guide>
        <p15:guide id="5" orient="horz" pos="1920">
          <p15:clr>
            <a:srgbClr val="A4A3A4"/>
          </p15:clr>
        </p15:guide>
        <p15:guide id="6" orient="horz" pos="3984">
          <p15:clr>
            <a:srgbClr val="A4A3A4"/>
          </p15:clr>
        </p15:guide>
        <p15:guide id="7" orient="horz" pos="1152">
          <p15:clr>
            <a:srgbClr val="A4A3A4"/>
          </p15:clr>
        </p15:guide>
        <p15:guide id="8" pos="3839">
          <p15:clr>
            <a:srgbClr val="A4A3A4"/>
          </p15:clr>
        </p15:guide>
        <p15:guide id="9" pos="671">
          <p15:clr>
            <a:srgbClr val="A4A3A4"/>
          </p15:clr>
        </p15:guide>
        <p15:guide id="10" pos="7007">
          <p15:clr>
            <a:srgbClr val="A4A3A4"/>
          </p15:clr>
        </p15:guide>
        <p15:guide id="11" pos="6143">
          <p15:clr>
            <a:srgbClr val="A4A3A4"/>
          </p15:clr>
        </p15:guide>
        <p15:guide id="12" pos="3263">
          <p15:clr>
            <a:srgbClr val="A4A3A4"/>
          </p15:clr>
        </p15:guide>
        <p15:guide id="13" pos="7391">
          <p15:clr>
            <a:srgbClr val="A4A3A4"/>
          </p15:clr>
        </p15:guide>
        <p15:guide id="14" pos="36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879" autoAdjust="0"/>
  </p:normalViewPr>
  <p:slideViewPr>
    <p:cSldViewPr showGuides="1">
      <p:cViewPr varScale="1">
        <p:scale>
          <a:sx n="100" d="100"/>
          <a:sy n="100" d="100"/>
        </p:scale>
        <p:origin x="96" y="324"/>
      </p:cViewPr>
      <p:guideLst>
        <p:guide orient="horz" pos="2160"/>
        <p:guide orient="horz" pos="1008"/>
        <p:guide orient="horz" pos="3792"/>
        <p:guide orient="horz" pos="336"/>
        <p:guide orient="horz" pos="1920"/>
        <p:guide orient="horz" pos="3984"/>
        <p:guide orient="horz" pos="1152"/>
        <p:guide pos="3839"/>
        <p:guide pos="671"/>
        <p:guide pos="7007"/>
        <p:guide pos="6143"/>
        <p:guide pos="3263"/>
        <p:guide pos="7391"/>
        <p:guide pos="36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howGuides="1">
      <p:cViewPr varScale="1">
        <p:scale>
          <a:sx n="73" d="100"/>
          <a:sy n="73" d="100"/>
        </p:scale>
        <p:origin x="2126" y="2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kye%20Terrier%20Health%20Committee\Breed%20Health%20Survey%202025\BHS%20Results\Skye%20Terrier%20Breed%20Health%20Survey%202025_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kye%20Terrier%20Health%20Committee\Breed%20Health%20Survey%202025\BHS%20Results\Skye%20Terrier%20Breed%20Health%20Survey%202025_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kye%20Terrier%20Health%20Committee\Breed%20Health%20Survey%202025\BHS%20Results\Skye%20Terrier%20Breed%20Health%20Survey%202025_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kye%20Terrier%20Health%20Committee\Breed%20Health%20Survey%202025\BHS%20Results\Skye%20Terrier%20Breed%20Health%20Survey%202025_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Skye%20Terrier%20Health%20Committee\Breed%20Health%20Survey%202025\BHS%20Results\Skye%20Terrier%20Breed%20Health%20Survey%202025_1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Number of dogs reporting named conditions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'Aggregated Data'!$B$52</c:f>
              <c:strCache>
                <c:ptCount val="1"/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DE6-4D7F-A67A-04A2F55E3F2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DE6-4D7F-A67A-04A2F55E3F2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DE6-4D7F-A67A-04A2F55E3F2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DE6-4D7F-A67A-04A2F55E3F2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DE6-4D7F-A67A-04A2F55E3F2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DE6-4D7F-A67A-04A2F55E3F2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DE6-4D7F-A67A-04A2F55E3F22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7DE6-4D7F-A67A-04A2F55E3F22}"/>
              </c:ext>
            </c:extLst>
          </c:dPt>
          <c:dLbls>
            <c:dLbl>
              <c:idx val="1"/>
              <c:layout>
                <c:manualLayout>
                  <c:x val="9.2347681483417543E-2"/>
                  <c:y val="-6.330024456912675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DE6-4D7F-A67A-04A2F55E3F22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'Aggregated Data'!$A$53:$A$60</c:f>
              <c:strCache>
                <c:ptCount val="8"/>
                <c:pt idx="0">
                  <c:v>Puppy limp</c:v>
                </c:pt>
                <c:pt idx="1">
                  <c:v>Liver disease</c:v>
                </c:pt>
                <c:pt idx="2">
                  <c:v>Kidney disease</c:v>
                </c:pt>
                <c:pt idx="3">
                  <c:v>IVDD</c:v>
                </c:pt>
                <c:pt idx="4">
                  <c:v>Other Spine</c:v>
                </c:pt>
                <c:pt idx="5">
                  <c:v>Hemangiosarcoma</c:v>
                </c:pt>
                <c:pt idx="6">
                  <c:v>Heart Disease/Failure</c:v>
                </c:pt>
                <c:pt idx="7">
                  <c:v>Undesirable behaviour</c:v>
                </c:pt>
              </c:strCache>
            </c:strRef>
          </c:cat>
          <c:val>
            <c:numRef>
              <c:f>'Aggregated Data'!$B$53:$B$60</c:f>
              <c:numCache>
                <c:formatCode>General</c:formatCode>
                <c:ptCount val="8"/>
                <c:pt idx="0">
                  <c:v>36</c:v>
                </c:pt>
                <c:pt idx="1">
                  <c:v>0</c:v>
                </c:pt>
                <c:pt idx="2">
                  <c:v>4</c:v>
                </c:pt>
                <c:pt idx="3">
                  <c:v>6</c:v>
                </c:pt>
                <c:pt idx="4">
                  <c:v>10</c:v>
                </c:pt>
                <c:pt idx="5">
                  <c:v>10</c:v>
                </c:pt>
                <c:pt idx="6">
                  <c:v>7</c:v>
                </c:pt>
                <c:pt idx="7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7DE6-4D7F-A67A-04A2F55E3F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Age of Limp Onset (months)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'Aggregated Data'!$B$24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'Aggregated Data'!$A$25:$A$32</c:f>
              <c:strCache>
                <c:ptCount val="8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  <c:pt idx="5">
                  <c:v>8</c:v>
                </c:pt>
                <c:pt idx="6">
                  <c:v>9</c:v>
                </c:pt>
                <c:pt idx="7">
                  <c:v>Unknown</c:v>
                </c:pt>
              </c:strCache>
            </c:strRef>
          </c:cat>
          <c:val>
            <c:numRef>
              <c:f>'Aggregated Data'!$B$25:$B$32</c:f>
              <c:numCache>
                <c:formatCode>General</c:formatCode>
                <c:ptCount val="8"/>
                <c:pt idx="0">
                  <c:v>2</c:v>
                </c:pt>
                <c:pt idx="1">
                  <c:v>2</c:v>
                </c:pt>
                <c:pt idx="2">
                  <c:v>10</c:v>
                </c:pt>
                <c:pt idx="3">
                  <c:v>11</c:v>
                </c:pt>
                <c:pt idx="4">
                  <c:v>4</c:v>
                </c:pt>
                <c:pt idx="5">
                  <c:v>3</c:v>
                </c:pt>
                <c:pt idx="6">
                  <c:v>3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C9-4F8B-BCC8-13BB97B134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28854383"/>
        <c:axId val="2028853423"/>
      </c:barChart>
      <c:catAx>
        <c:axId val="20288543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8853423"/>
        <c:crosses val="autoZero"/>
        <c:auto val="1"/>
        <c:lblAlgn val="ctr"/>
        <c:lblOffset val="100"/>
        <c:noMultiLvlLbl val="0"/>
      </c:catAx>
      <c:valAx>
        <c:axId val="20288534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88543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Duration of Limp</a:t>
            </a:r>
            <a:r>
              <a:rPr lang="en-GB" baseline="0"/>
              <a:t> (months)</a:t>
            </a:r>
            <a:endParaRPr lang="en-GB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'Aggregated Data'!$B$34</c:f>
              <c:strCache>
                <c:ptCount val="1"/>
                <c:pt idx="0">
                  <c:v>No of Dogs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'Aggregated Data'!$A$35:$A$47</c:f>
              <c:strCache>
                <c:ptCount val="13"/>
                <c:pt idx="0">
                  <c:v>0.25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3</c:v>
                </c:pt>
                <c:pt idx="6">
                  <c:v>4</c:v>
                </c:pt>
                <c:pt idx="7">
                  <c:v>5</c:v>
                </c:pt>
                <c:pt idx="8">
                  <c:v>6</c:v>
                </c:pt>
                <c:pt idx="9">
                  <c:v>10</c:v>
                </c:pt>
                <c:pt idx="10">
                  <c:v>14</c:v>
                </c:pt>
                <c:pt idx="11">
                  <c:v>15</c:v>
                </c:pt>
                <c:pt idx="12">
                  <c:v>Ongoing</c:v>
                </c:pt>
              </c:strCache>
            </c:strRef>
          </c:cat>
          <c:val>
            <c:numRef>
              <c:f>'Aggregated Data'!$B$35:$B$47</c:f>
              <c:numCache>
                <c:formatCode>General</c:formatCode>
                <c:ptCount val="13"/>
                <c:pt idx="0">
                  <c:v>2</c:v>
                </c:pt>
                <c:pt idx="1">
                  <c:v>6</c:v>
                </c:pt>
                <c:pt idx="2">
                  <c:v>3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3</c:v>
                </c:pt>
                <c:pt idx="7">
                  <c:v>1</c:v>
                </c:pt>
                <c:pt idx="8">
                  <c:v>3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78-4411-B8A9-F85EDC0569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55649215"/>
        <c:axId val="1955636255"/>
      </c:barChart>
      <c:catAx>
        <c:axId val="19556492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5636255"/>
        <c:crosses val="autoZero"/>
        <c:auto val="1"/>
        <c:lblAlgn val="ctr"/>
        <c:lblOffset val="100"/>
        <c:noMultiLvlLbl val="0"/>
      </c:catAx>
      <c:valAx>
        <c:axId val="19556362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56492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Primary Tumour Site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'Aggregated Data'!$P$30</c:f>
              <c:strCache>
                <c:ptCount val="1"/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E0B-4C42-B00A-0CD6959ED50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E0B-4C42-B00A-0CD6959ED50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E0B-4C42-B00A-0CD6959ED50B}"/>
              </c:ext>
            </c:extLst>
          </c:dPt>
          <c:cat>
            <c:strRef>
              <c:f>'Aggregated Data'!$O$31:$O$33</c:f>
              <c:strCache>
                <c:ptCount val="3"/>
                <c:pt idx="0">
                  <c:v>Spleen</c:v>
                </c:pt>
                <c:pt idx="1">
                  <c:v>Abdomen</c:v>
                </c:pt>
                <c:pt idx="2">
                  <c:v>Heart</c:v>
                </c:pt>
              </c:strCache>
            </c:strRef>
          </c:cat>
          <c:val>
            <c:numRef>
              <c:f>'Aggregated Data'!$P$31:$P$33</c:f>
              <c:numCache>
                <c:formatCode>General</c:formatCode>
                <c:ptCount val="3"/>
                <c:pt idx="0">
                  <c:v>7</c:v>
                </c:pt>
                <c:pt idx="1">
                  <c:v>1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E0B-4C42-B00A-0CD6959ED5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Type of behaviour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'Aggregated Data'!$N$48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'Aggregated Data'!$M$49:$M$58</c:f>
              <c:strCache>
                <c:ptCount val="10"/>
                <c:pt idx="0">
                  <c:v>Anxiety</c:v>
                </c:pt>
                <c:pt idx="1">
                  <c:v>Dog reactivity</c:v>
                </c:pt>
                <c:pt idx="2">
                  <c:v>Human reactivity</c:v>
                </c:pt>
                <c:pt idx="3">
                  <c:v>Territoriality</c:v>
                </c:pt>
                <c:pt idx="4">
                  <c:v>Shyness, people</c:v>
                </c:pt>
                <c:pt idx="5">
                  <c:v>Personality change</c:v>
                </c:pt>
                <c:pt idx="6">
                  <c:v>Aggression</c:v>
                </c:pt>
                <c:pt idx="7">
                  <c:v>Coprophagy</c:v>
                </c:pt>
                <c:pt idx="8">
                  <c:v>PTSD from surgery</c:v>
                </c:pt>
                <c:pt idx="9">
                  <c:v>Not specified</c:v>
                </c:pt>
              </c:strCache>
            </c:strRef>
          </c:cat>
          <c:val>
            <c:numRef>
              <c:f>'Aggregated Data'!$N$49:$N$58</c:f>
              <c:numCache>
                <c:formatCode>General</c:formatCode>
                <c:ptCount val="10"/>
                <c:pt idx="0">
                  <c:v>2</c:v>
                </c:pt>
                <c:pt idx="1">
                  <c:v>13</c:v>
                </c:pt>
                <c:pt idx="2">
                  <c:v>5</c:v>
                </c:pt>
                <c:pt idx="3">
                  <c:v>4</c:v>
                </c:pt>
                <c:pt idx="4">
                  <c:v>4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19-4F94-B42D-8451C9A865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128954143"/>
        <c:axId val="2128956063"/>
      </c:barChart>
      <c:catAx>
        <c:axId val="212895414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8956063"/>
        <c:crosses val="autoZero"/>
        <c:auto val="1"/>
        <c:lblAlgn val="ctr"/>
        <c:lblOffset val="100"/>
        <c:noMultiLvlLbl val="0"/>
      </c:catAx>
      <c:valAx>
        <c:axId val="212895606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89541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E221E-83ED-4F6C-BA5F-3F9E6FDB6953}" type="datetimeFigureOut">
              <a:rPr lang="en-US"/>
              <a:t>6/24/2026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4CBEF8-5CDE-472B-839B-B8BB0C881006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632892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853E5F-CE67-483C-A264-F17AC70E9CA2}" type="datetimeFigureOut">
              <a:rPr lang="en-US"/>
              <a:t>6/24/2026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B98AFB-CB0D-4DFE-87B9-B4B0D0DE73CD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12805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014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B7E4B-EA95-C31D-6E3D-74D9EAC1F4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9CC5DD-7FE0-8D6D-AE72-0E1294C31A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A88D7D-5CF9-4BD0-7C54-AB9EAADE8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312EAC-AB4C-5404-EE8C-509806C83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F66190-A8F2-50D8-4FF7-4A108570B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786093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428CE-C75E-E225-60F6-1E98CA53F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5D1890-C3DE-0CDA-74E5-135170ED7A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BDD7F8-91CF-787A-392E-EBFF14856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39C106-2C28-6FA5-36E4-0FD36B963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D1C529-3F24-AE43-D458-4135CB030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69169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4A57BD-8ABF-BEFF-7250-8F2DEAA82E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A1F34C-849D-94E3-D07E-B6C4C036B2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3F4BB-20F4-2DEF-E19F-2A21F8195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F4990-4379-15BC-AC74-4CFC06C0F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ADBE3B-7954-FF42-8F03-B42AEAAA1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5706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">
    <p:bg>
      <p:bgPr>
        <a:gradFill>
          <a:gsLst>
            <a:gs pos="0">
              <a:schemeClr val="accent2">
                <a:lumMod val="110000"/>
                <a:satMod val="105000"/>
                <a:tint val="67000"/>
                <a:alpha val="0"/>
              </a:schemeClr>
            </a:gs>
            <a:gs pos="100000">
              <a:schemeClr val="bg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circles on a black background&#10;&#10;Description automatically generated">
            <a:extLst>
              <a:ext uri="{FF2B5EF4-FFF2-40B4-BE49-F238E27FC236}">
                <a16:creationId xmlns:a16="http://schemas.microsoft.com/office/drawing/2014/main" id="{05185B01-840C-72E0-FF30-8EE18CFC55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04" r="4105" b="14441"/>
          <a:stretch/>
        </p:blipFill>
        <p:spPr>
          <a:xfrm>
            <a:off x="3275012" y="0"/>
            <a:ext cx="8913812" cy="68674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1295400"/>
            <a:ext cx="10287000" cy="3886200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defRPr sz="6600"/>
            </a:lvl1pPr>
          </a:lstStyle>
          <a:p>
            <a:r>
              <a:rPr lang="en-GB"/>
              <a:t>Click to edit Master title style</a:t>
            </a:r>
            <a:endParaRPr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95FDDB8-B25B-0452-0EE6-99D1F02803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4212" y="5600700"/>
            <a:ext cx="10287000" cy="533400"/>
          </a:xfrm>
        </p:spPr>
        <p:txBody>
          <a:bodyPr anchor="t">
            <a:normAutofit/>
          </a:bodyPr>
          <a:lstStyle>
            <a:lvl1pPr marL="45720" indent="0" algn="l">
              <a:buNone/>
              <a:defRPr sz="24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Cross 2">
            <a:extLst>
              <a:ext uri="{FF2B5EF4-FFF2-40B4-BE49-F238E27FC236}">
                <a16:creationId xmlns:a16="http://schemas.microsoft.com/office/drawing/2014/main" id="{29F0C076-A364-A8D3-F322-AC2A18341617}"/>
              </a:ext>
            </a:extLst>
          </p:cNvPr>
          <p:cNvSpPr/>
          <p:nvPr userDrawn="1"/>
        </p:nvSpPr>
        <p:spPr>
          <a:xfrm>
            <a:off x="10975566" y="4987103"/>
            <a:ext cx="685800" cy="685800"/>
          </a:xfrm>
          <a:prstGeom prst="plus">
            <a:avLst>
              <a:gd name="adj" fmla="val 39796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ross 3">
            <a:extLst>
              <a:ext uri="{FF2B5EF4-FFF2-40B4-BE49-F238E27FC236}">
                <a16:creationId xmlns:a16="http://schemas.microsoft.com/office/drawing/2014/main" id="{921F5FF9-DFA3-CF00-B31A-21C261392B15}"/>
              </a:ext>
            </a:extLst>
          </p:cNvPr>
          <p:cNvSpPr/>
          <p:nvPr userDrawn="1"/>
        </p:nvSpPr>
        <p:spPr>
          <a:xfrm>
            <a:off x="10118724" y="3581400"/>
            <a:ext cx="685800" cy="685800"/>
          </a:xfrm>
          <a:prstGeom prst="plus">
            <a:avLst>
              <a:gd name="adj" fmla="val 39796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4888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7777CD-9A1F-DEEA-2595-9E892C952556}"/>
              </a:ext>
            </a:extLst>
          </p:cNvPr>
          <p:cNvSpPr/>
          <p:nvPr userDrawn="1"/>
        </p:nvSpPr>
        <p:spPr>
          <a:xfrm>
            <a:off x="-1" y="0"/>
            <a:ext cx="12188825" cy="6858000"/>
          </a:xfrm>
          <a:prstGeom prst="rect">
            <a:avLst/>
          </a:pr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F4D3028-A414-148B-F10C-466ED585BCD9}"/>
              </a:ext>
            </a:extLst>
          </p:cNvPr>
          <p:cNvSpPr/>
          <p:nvPr userDrawn="1"/>
        </p:nvSpPr>
        <p:spPr>
          <a:xfrm>
            <a:off x="-1" y="1586"/>
            <a:ext cx="3428208" cy="6856414"/>
          </a:xfrm>
          <a:custGeom>
            <a:avLst/>
            <a:gdLst>
              <a:gd name="connsiteX0" fmla="*/ 1 w 3428208"/>
              <a:gd name="connsiteY0" fmla="*/ 0 h 6856414"/>
              <a:gd name="connsiteX1" fmla="*/ 3428208 w 3428208"/>
              <a:gd name="connsiteY1" fmla="*/ 3428207 h 6856414"/>
              <a:gd name="connsiteX2" fmla="*/ 1 w 3428208"/>
              <a:gd name="connsiteY2" fmla="*/ 6856414 h 6856414"/>
              <a:gd name="connsiteX3" fmla="*/ 0 w 3428208"/>
              <a:gd name="connsiteY3" fmla="*/ 6856414 h 6856414"/>
              <a:gd name="connsiteX4" fmla="*/ 0 w 3428208"/>
              <a:gd name="connsiteY4" fmla="*/ 0 h 6856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8208" h="6856414">
                <a:moveTo>
                  <a:pt x="1" y="0"/>
                </a:moveTo>
                <a:cubicBezTo>
                  <a:pt x="1893347" y="0"/>
                  <a:pt x="3428208" y="1534861"/>
                  <a:pt x="3428208" y="3428207"/>
                </a:cubicBezTo>
                <a:cubicBezTo>
                  <a:pt x="3428208" y="5321553"/>
                  <a:pt x="1893347" y="6856414"/>
                  <a:pt x="1" y="6856414"/>
                </a:cubicBezTo>
                <a:lnTo>
                  <a:pt x="0" y="685641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EB111F7-2027-1E41-1C02-BA5AA37EA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12" y="723900"/>
            <a:ext cx="4114800" cy="5295900"/>
          </a:xfrm>
        </p:spPr>
        <p:txBody>
          <a:bodyPr anchor="ctr">
            <a:normAutofit/>
          </a:bodyPr>
          <a:lstStyle>
            <a:lvl1pPr algn="r">
              <a:lnSpc>
                <a:spcPct val="100000"/>
              </a:lnSpc>
              <a:defRPr sz="48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32612" y="1981200"/>
            <a:ext cx="4114800" cy="2854781"/>
          </a:xfrm>
        </p:spPr>
        <p:txBody>
          <a:bodyPr anchor="ctr"/>
          <a:lstStyle>
            <a:lvl1pPr marL="4572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36576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59436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77724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96012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dirty="0"/>
          </a:p>
        </p:txBody>
      </p:sp>
      <p:sp>
        <p:nvSpPr>
          <p:cNvPr id="14" name="Cross 13">
            <a:extLst>
              <a:ext uri="{FF2B5EF4-FFF2-40B4-BE49-F238E27FC236}">
                <a16:creationId xmlns:a16="http://schemas.microsoft.com/office/drawing/2014/main" id="{02A1E7CF-4DB4-D31C-D6AA-D368DA17CD5F}"/>
              </a:ext>
            </a:extLst>
          </p:cNvPr>
          <p:cNvSpPr/>
          <p:nvPr userDrawn="1"/>
        </p:nvSpPr>
        <p:spPr>
          <a:xfrm>
            <a:off x="4837509" y="914400"/>
            <a:ext cx="685800" cy="685800"/>
          </a:xfrm>
          <a:prstGeom prst="plus">
            <a:avLst>
              <a:gd name="adj" fmla="val 39796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Cross 14">
            <a:extLst>
              <a:ext uri="{FF2B5EF4-FFF2-40B4-BE49-F238E27FC236}">
                <a16:creationId xmlns:a16="http://schemas.microsoft.com/office/drawing/2014/main" id="{E47E8503-C2AB-07F1-FD1F-A529E414E168}"/>
              </a:ext>
            </a:extLst>
          </p:cNvPr>
          <p:cNvSpPr/>
          <p:nvPr userDrawn="1"/>
        </p:nvSpPr>
        <p:spPr>
          <a:xfrm>
            <a:off x="3085307" y="5695950"/>
            <a:ext cx="685800" cy="685800"/>
          </a:xfrm>
          <a:prstGeom prst="plus">
            <a:avLst>
              <a:gd name="adj" fmla="val 39796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Left Brace 1">
            <a:extLst>
              <a:ext uri="{FF2B5EF4-FFF2-40B4-BE49-F238E27FC236}">
                <a16:creationId xmlns:a16="http://schemas.microsoft.com/office/drawing/2014/main" id="{8020F553-E264-0059-F1EB-47039048DC67}"/>
              </a:ext>
            </a:extLst>
          </p:cNvPr>
          <p:cNvSpPr/>
          <p:nvPr userDrawn="1"/>
        </p:nvSpPr>
        <p:spPr>
          <a:xfrm>
            <a:off x="5561012" y="2022021"/>
            <a:ext cx="838200" cy="2813960"/>
          </a:xfrm>
          <a:prstGeom prst="leftBrace">
            <a:avLst>
              <a:gd name="adj1" fmla="val 34932"/>
              <a:gd name="adj2" fmla="val 50000"/>
            </a:avLst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9980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09E2F69-D76D-62CD-4B4B-52AB2F720DE4}"/>
              </a:ext>
            </a:extLst>
          </p:cNvPr>
          <p:cNvSpPr/>
          <p:nvPr userDrawn="1"/>
        </p:nvSpPr>
        <p:spPr>
          <a:xfrm>
            <a:off x="9958158" y="0"/>
            <a:ext cx="2230666" cy="1981200"/>
          </a:xfrm>
          <a:custGeom>
            <a:avLst/>
            <a:gdLst>
              <a:gd name="connsiteX0" fmla="*/ 0 w 2230666"/>
              <a:gd name="connsiteY0" fmla="*/ 0 h 1981200"/>
              <a:gd name="connsiteX1" fmla="*/ 2230666 w 2230666"/>
              <a:gd name="connsiteY1" fmla="*/ 0 h 1981200"/>
              <a:gd name="connsiteX2" fmla="*/ 2230666 w 2230666"/>
              <a:gd name="connsiteY2" fmla="*/ 1981200 h 1981200"/>
              <a:gd name="connsiteX3" fmla="*/ 2029222 w 2230666"/>
              <a:gd name="connsiteY3" fmla="*/ 1972296 h 1981200"/>
              <a:gd name="connsiteX4" fmla="*/ 28437 w 2230666"/>
              <a:gd name="connsiteY4" fmla="*/ 186331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0666" h="1981200">
                <a:moveTo>
                  <a:pt x="0" y="0"/>
                </a:moveTo>
                <a:lnTo>
                  <a:pt x="2230666" y="0"/>
                </a:lnTo>
                <a:lnTo>
                  <a:pt x="2230666" y="1981200"/>
                </a:lnTo>
                <a:lnTo>
                  <a:pt x="2029222" y="1972296"/>
                </a:lnTo>
                <a:cubicBezTo>
                  <a:pt x="1033803" y="1883891"/>
                  <a:pt x="224946" y="1146640"/>
                  <a:pt x="28437" y="186331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5C97BE-6AF8-5928-B560-739552D148BA}"/>
              </a:ext>
            </a:extLst>
          </p:cNvPr>
          <p:cNvSpPr/>
          <p:nvPr userDrawn="1"/>
        </p:nvSpPr>
        <p:spPr>
          <a:xfrm>
            <a:off x="0" y="0"/>
            <a:ext cx="76041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ross 2">
            <a:extLst>
              <a:ext uri="{FF2B5EF4-FFF2-40B4-BE49-F238E27FC236}">
                <a16:creationId xmlns:a16="http://schemas.microsoft.com/office/drawing/2014/main" id="{A0041296-BAB4-9340-D4A7-59FD619AC52B}"/>
              </a:ext>
            </a:extLst>
          </p:cNvPr>
          <p:cNvSpPr/>
          <p:nvPr userDrawn="1"/>
        </p:nvSpPr>
        <p:spPr>
          <a:xfrm>
            <a:off x="7847012" y="381000"/>
            <a:ext cx="685800" cy="685800"/>
          </a:xfrm>
          <a:prstGeom prst="plus">
            <a:avLst>
              <a:gd name="adj" fmla="val 39796"/>
            </a:avLst>
          </a:pr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5" name="Cross 4">
            <a:extLst>
              <a:ext uri="{FF2B5EF4-FFF2-40B4-BE49-F238E27FC236}">
                <a16:creationId xmlns:a16="http://schemas.microsoft.com/office/drawing/2014/main" id="{FFABB0BB-C379-786D-46F1-DEB6A507EA80}"/>
              </a:ext>
            </a:extLst>
          </p:cNvPr>
          <p:cNvSpPr/>
          <p:nvPr userDrawn="1"/>
        </p:nvSpPr>
        <p:spPr>
          <a:xfrm>
            <a:off x="8559685" y="1066800"/>
            <a:ext cx="685800" cy="685800"/>
          </a:xfrm>
          <a:prstGeom prst="plus">
            <a:avLst>
              <a:gd name="adj" fmla="val 39796"/>
            </a:avLst>
          </a:pr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0BDC478-129E-9690-F10A-A1F679ABD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2" y="609600"/>
            <a:ext cx="4914900" cy="1447800"/>
          </a:xfrm>
        </p:spPr>
        <p:txBody>
          <a:bodyPr anchor="t">
            <a:normAutofit/>
          </a:bodyPr>
          <a:lstStyle>
            <a:lvl1pPr>
              <a:defRPr sz="32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Click to edit Master title style</a:t>
            </a:r>
            <a:endParaRPr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BD29393-4996-16FE-FC38-2447AE812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" y="609600"/>
            <a:ext cx="760412" cy="381000"/>
          </a:xfrm>
        </p:spPr>
        <p:txBody>
          <a:bodyPr/>
          <a:lstStyle>
            <a:lvl1pPr algn="ctr">
              <a:defRPr sz="2400" b="1"/>
            </a:lvl1pPr>
          </a:lstStyle>
          <a:p>
            <a:fld id="{AAEAE4A8-A6E5-453E-B946-FB774B73F48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2FB2C37F-01F4-8BDA-35AA-8F8EBC5540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1829595" y="2591593"/>
            <a:ext cx="4419600" cy="7604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400" b="0" kern="1200" spc="1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EF45931A-8732-7A9F-4CEE-22AA3831A4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6200000">
            <a:off x="-229393" y="5258593"/>
            <a:ext cx="1219200" cy="7604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spc="1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11B92F8-C070-2CE8-09EC-DAB8F879C21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293812" y="2286000"/>
            <a:ext cx="4911725" cy="4267200"/>
          </a:xfrm>
        </p:spPr>
        <p:txBody>
          <a:bodyPr>
            <a:normAutofit/>
          </a:bodyPr>
          <a:lstStyle>
            <a:lvl1pPr marL="45720" indent="0">
              <a:lnSpc>
                <a:spcPct val="110000"/>
              </a:lnSpc>
              <a:buNone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1pPr>
            <a:lvl2pPr marL="365760" indent="0">
              <a:lnSpc>
                <a:spcPct val="110000"/>
              </a:lnSpc>
              <a:buNone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2pPr>
            <a:lvl3pPr marL="594360" indent="0">
              <a:lnSpc>
                <a:spcPct val="110000"/>
              </a:lnSpc>
              <a:buNone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3pPr>
            <a:lvl4pPr marL="777240" indent="0">
              <a:lnSpc>
                <a:spcPct val="110000"/>
              </a:lnSpc>
              <a:buNone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4pPr>
            <a:lvl5pPr marL="960120" indent="0">
              <a:lnSpc>
                <a:spcPct val="110000"/>
              </a:lnSpc>
              <a:buNone/>
              <a:defRPr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A79808F-B1FF-C536-B44F-59CEA545BFD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516689" y="2286000"/>
            <a:ext cx="4911725" cy="4267200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1pPr>
            <a:lvl2pPr>
              <a:lnSpc>
                <a:spcPct val="110000"/>
              </a:lnSpc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2pPr>
            <a:lvl3pPr>
              <a:lnSpc>
                <a:spcPct val="110000"/>
              </a:lnSpc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3pPr>
            <a:lvl4pPr>
              <a:lnSpc>
                <a:spcPct val="110000"/>
              </a:lnSpc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4pPr>
            <a:lvl5pPr>
              <a:lnSpc>
                <a:spcPct val="110000"/>
              </a:lnSpc>
              <a:defRPr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113278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Sub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1C3968AF-EB74-3889-A3BA-E759CFD47B12}"/>
              </a:ext>
            </a:extLst>
          </p:cNvPr>
          <p:cNvSpPr/>
          <p:nvPr userDrawn="1"/>
        </p:nvSpPr>
        <p:spPr>
          <a:xfrm>
            <a:off x="3275012" y="609600"/>
            <a:ext cx="5638800" cy="5638800"/>
          </a:xfrm>
          <a:prstGeom prst="ellipse">
            <a:avLst/>
          </a:pr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6A409372-199C-2F3B-65CD-ADC2E45B43B7}"/>
              </a:ext>
            </a:extLst>
          </p:cNvPr>
          <p:cNvSpPr/>
          <p:nvPr userDrawn="1"/>
        </p:nvSpPr>
        <p:spPr>
          <a:xfrm>
            <a:off x="5561012" y="2022021"/>
            <a:ext cx="838200" cy="2813960"/>
          </a:xfrm>
          <a:prstGeom prst="leftBrace">
            <a:avLst>
              <a:gd name="adj1" fmla="val 34932"/>
              <a:gd name="adj2" fmla="val 50000"/>
            </a:avLst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66838CB-A9BC-715A-18FE-06CCE4A9C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812" y="495300"/>
            <a:ext cx="4572000" cy="5867400"/>
          </a:xfrm>
        </p:spPr>
        <p:txBody>
          <a:bodyPr anchor="ctr">
            <a:normAutofit/>
          </a:bodyPr>
          <a:lstStyle>
            <a:lvl1pPr marL="0" indent="0" algn="r">
              <a:lnSpc>
                <a:spcPct val="110000"/>
              </a:lnSpc>
              <a:defRPr sz="4800"/>
            </a:lvl1pPr>
          </a:lstStyle>
          <a:p>
            <a:r>
              <a:rPr lang="en-GB"/>
              <a:t>Click to edit Master title style</a:t>
            </a:r>
            <a:endParaRPr dirty="0"/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454B8043-D1DD-E2EA-772B-D8D38CD37D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68305" y="2022021"/>
            <a:ext cx="4443413" cy="2813960"/>
          </a:xfrm>
        </p:spPr>
        <p:txBody>
          <a:bodyPr anchor="ctr">
            <a:normAutofit/>
          </a:bodyPr>
          <a:lstStyle>
            <a:lvl1pPr marL="4572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itchFamily="34" charset="0"/>
              <a:buNone/>
              <a:defRPr lang="en-US" sz="2000" kern="1200" spc="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22860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anose="020B0604020202020204" pitchFamily="34" charset="0"/>
              <a:buChar char="•"/>
              <a:defRPr lang="en-US" sz="2000" kern="1200" spc="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94360" indent="-22860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anose="020B0604020202020204" pitchFamily="34" charset="0"/>
              <a:buChar char="•"/>
              <a:defRPr lang="en-US" sz="2000" kern="1200" spc="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7240" indent="-22860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anose="020B0604020202020204" pitchFamily="34" charset="0"/>
              <a:buChar char="•"/>
              <a:defRPr lang="en-US" sz="2000" kern="1200" spc="3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60120" indent="-22860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Arial" panose="020B0604020202020204" pitchFamily="34" charset="0"/>
              <a:buChar char="•"/>
              <a:defRPr lang="en-US" sz="2000" kern="1200" spc="3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953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ing with Phone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45C0889D-74A2-974C-BB02-FA1F7BE369E2}"/>
              </a:ext>
            </a:extLst>
          </p:cNvPr>
          <p:cNvSpPr/>
          <p:nvPr userDrawn="1"/>
        </p:nvSpPr>
        <p:spPr>
          <a:xfrm>
            <a:off x="6704012" y="1148418"/>
            <a:ext cx="4561165" cy="4561165"/>
          </a:xfrm>
          <a:prstGeom prst="ellipse">
            <a:avLst/>
          </a:pr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DAE856D-3749-4D3B-9F33-A46528589FE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432079" y="598170"/>
            <a:ext cx="3096221" cy="5661660"/>
          </a:xfrm>
          <a:prstGeom prst="rect">
            <a:avLst/>
          </a:prstGeom>
        </p:spPr>
      </p:pic>
      <p:sp>
        <p:nvSpPr>
          <p:cNvPr id="9" name="Cross 8">
            <a:extLst>
              <a:ext uri="{FF2B5EF4-FFF2-40B4-BE49-F238E27FC236}">
                <a16:creationId xmlns:a16="http://schemas.microsoft.com/office/drawing/2014/main" id="{7A96460A-640C-6025-AAB5-344AB2A405D1}"/>
              </a:ext>
            </a:extLst>
          </p:cNvPr>
          <p:cNvSpPr/>
          <p:nvPr userDrawn="1"/>
        </p:nvSpPr>
        <p:spPr>
          <a:xfrm>
            <a:off x="10818812" y="5353077"/>
            <a:ext cx="685800" cy="685800"/>
          </a:xfrm>
          <a:prstGeom prst="plus">
            <a:avLst>
              <a:gd name="adj" fmla="val 39796"/>
            </a:avLst>
          </a:pr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id="{471314FF-EA0B-8DDE-B558-885A876FB0D5}"/>
              </a:ext>
            </a:extLst>
          </p:cNvPr>
          <p:cNvSpPr/>
          <p:nvPr userDrawn="1"/>
        </p:nvSpPr>
        <p:spPr>
          <a:xfrm>
            <a:off x="6335910" y="805517"/>
            <a:ext cx="685800" cy="685800"/>
          </a:xfrm>
          <a:prstGeom prst="plus">
            <a:avLst>
              <a:gd name="adj" fmla="val 39796"/>
            </a:avLst>
          </a:pr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94761B-B29B-1C47-FAE9-6E0FA1543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12" y="685800"/>
            <a:ext cx="6372818" cy="4038600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defRPr sz="4800"/>
            </a:lvl1pPr>
          </a:lstStyle>
          <a:p>
            <a:r>
              <a:rPr lang="en-GB"/>
              <a:t>Click to edit Master title style</a:t>
            </a:r>
            <a:endParaRPr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EEFF6782-6ABD-DEB0-6FD1-1263A5469A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8012" y="4876800"/>
            <a:ext cx="6372817" cy="1104898"/>
          </a:xfrm>
        </p:spPr>
        <p:txBody>
          <a:bodyPr anchor="t">
            <a:normAutofit/>
          </a:bodyPr>
          <a:lstStyle>
            <a:lvl1pPr marL="45720" indent="0" algn="l">
              <a:buNone/>
              <a:defRPr sz="2000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5BA3F629-2405-DC90-C212-6F3D52B95D9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765046" y="883471"/>
            <a:ext cx="2439096" cy="5091059"/>
          </a:xfrm>
          <a:custGeom>
            <a:avLst/>
            <a:gdLst>
              <a:gd name="connsiteX0" fmla="*/ 340815 w 2439096"/>
              <a:gd name="connsiteY0" fmla="*/ 0 h 5091059"/>
              <a:gd name="connsiteX1" fmla="*/ 2098281 w 2439096"/>
              <a:gd name="connsiteY1" fmla="*/ 0 h 5091059"/>
              <a:gd name="connsiteX2" fmla="*/ 2439096 w 2439096"/>
              <a:gd name="connsiteY2" fmla="*/ 340815 h 5091059"/>
              <a:gd name="connsiteX3" fmla="*/ 2439096 w 2439096"/>
              <a:gd name="connsiteY3" fmla="*/ 495300 h 5091059"/>
              <a:gd name="connsiteX4" fmla="*/ 2439096 w 2439096"/>
              <a:gd name="connsiteY4" fmla="*/ 4750244 h 5091059"/>
              <a:gd name="connsiteX5" fmla="*/ 2098281 w 2439096"/>
              <a:gd name="connsiteY5" fmla="*/ 5091059 h 5091059"/>
              <a:gd name="connsiteX6" fmla="*/ 340815 w 2439096"/>
              <a:gd name="connsiteY6" fmla="*/ 5091059 h 5091059"/>
              <a:gd name="connsiteX7" fmla="*/ 0 w 2439096"/>
              <a:gd name="connsiteY7" fmla="*/ 4750244 h 5091059"/>
              <a:gd name="connsiteX8" fmla="*/ 0 w 2439096"/>
              <a:gd name="connsiteY8" fmla="*/ 495300 h 5091059"/>
              <a:gd name="connsiteX9" fmla="*/ 0 w 2439096"/>
              <a:gd name="connsiteY9" fmla="*/ 340815 h 5091059"/>
              <a:gd name="connsiteX10" fmla="*/ 340815 w 2439096"/>
              <a:gd name="connsiteY10" fmla="*/ 0 h 5091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39096" h="5091059">
                <a:moveTo>
                  <a:pt x="340815" y="0"/>
                </a:moveTo>
                <a:lnTo>
                  <a:pt x="2098281" y="0"/>
                </a:lnTo>
                <a:cubicBezTo>
                  <a:pt x="2286508" y="0"/>
                  <a:pt x="2439096" y="152588"/>
                  <a:pt x="2439096" y="340815"/>
                </a:cubicBezTo>
                <a:lnTo>
                  <a:pt x="2439096" y="495300"/>
                </a:lnTo>
                <a:lnTo>
                  <a:pt x="2439096" y="4750244"/>
                </a:lnTo>
                <a:cubicBezTo>
                  <a:pt x="2439096" y="4938471"/>
                  <a:pt x="2286508" y="5091059"/>
                  <a:pt x="2098281" y="5091059"/>
                </a:cubicBezTo>
                <a:lnTo>
                  <a:pt x="340815" y="5091059"/>
                </a:lnTo>
                <a:cubicBezTo>
                  <a:pt x="152588" y="5091059"/>
                  <a:pt x="0" y="4938471"/>
                  <a:pt x="0" y="4750244"/>
                </a:cubicBezTo>
                <a:lnTo>
                  <a:pt x="0" y="495300"/>
                </a:lnTo>
                <a:lnTo>
                  <a:pt x="0" y="340815"/>
                </a:lnTo>
                <a:cubicBezTo>
                  <a:pt x="0" y="152588"/>
                  <a:pt x="152588" y="0"/>
                  <a:pt x="34081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4572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7893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F4264E2-719A-1CB0-CD0C-B90AD51C2384}"/>
              </a:ext>
            </a:extLst>
          </p:cNvPr>
          <p:cNvSpPr/>
          <p:nvPr userDrawn="1"/>
        </p:nvSpPr>
        <p:spPr>
          <a:xfrm>
            <a:off x="0" y="0"/>
            <a:ext cx="76041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Cross 8">
            <a:extLst>
              <a:ext uri="{FF2B5EF4-FFF2-40B4-BE49-F238E27FC236}">
                <a16:creationId xmlns:a16="http://schemas.microsoft.com/office/drawing/2014/main" id="{7A96460A-640C-6025-AAB5-344AB2A405D1}"/>
              </a:ext>
            </a:extLst>
          </p:cNvPr>
          <p:cNvSpPr/>
          <p:nvPr userDrawn="1"/>
        </p:nvSpPr>
        <p:spPr>
          <a:xfrm>
            <a:off x="8151812" y="5670550"/>
            <a:ext cx="685800" cy="685800"/>
          </a:xfrm>
          <a:prstGeom prst="plus">
            <a:avLst>
              <a:gd name="adj" fmla="val 39796"/>
            </a:avLst>
          </a:pr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C60D2C4-E19C-088F-24AA-92F462879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2" y="609600"/>
            <a:ext cx="4914900" cy="1447800"/>
          </a:xfrm>
        </p:spPr>
        <p:txBody>
          <a:bodyPr anchor="t">
            <a:normAutofit/>
          </a:bodyPr>
          <a:lstStyle>
            <a:lvl1pPr>
              <a:defRPr sz="32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Click to edit Master title style</a:t>
            </a:r>
            <a:endParaRPr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08F9375-0CED-7A7E-FAD2-5469CE00A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" y="609600"/>
            <a:ext cx="760412" cy="381000"/>
          </a:xfrm>
        </p:spPr>
        <p:txBody>
          <a:bodyPr/>
          <a:lstStyle>
            <a:lvl1pPr algn="ctr">
              <a:defRPr sz="2400" b="1"/>
            </a:lvl1pPr>
          </a:lstStyle>
          <a:p>
            <a:fld id="{AAEAE4A8-A6E5-453E-B946-FB774B73F48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3" name="Footer Placeholder 4">
            <a:extLst>
              <a:ext uri="{FF2B5EF4-FFF2-40B4-BE49-F238E27FC236}">
                <a16:creationId xmlns:a16="http://schemas.microsoft.com/office/drawing/2014/main" id="{C1791A8D-D5A1-DB56-D6C5-A82DB0F267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1829595" y="2591593"/>
            <a:ext cx="4419600" cy="7604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400" b="0" kern="1200" spc="1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BE9D901E-58D4-3C47-262B-EA276B7F1D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16200000">
            <a:off x="-229393" y="5258593"/>
            <a:ext cx="1219200" cy="7604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spc="1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1274" y="2286000"/>
            <a:ext cx="4572000" cy="4267200"/>
          </a:xfrm>
        </p:spPr>
        <p:txBody>
          <a:bodyPr>
            <a:normAutofit/>
          </a:bodyPr>
          <a:lstStyle>
            <a:lvl1pPr marL="45720" indent="0">
              <a:lnSpc>
                <a:spcPct val="110000"/>
              </a:lnSpc>
              <a:buNone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1pPr>
            <a:lvl2pPr marL="365760" indent="0">
              <a:lnSpc>
                <a:spcPct val="110000"/>
              </a:lnSpc>
              <a:buFont typeface="Arial" panose="020B0604020202020204" pitchFamily="34" charset="0"/>
              <a:buNone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2pPr>
            <a:lvl3pPr marL="594360" indent="0">
              <a:lnSpc>
                <a:spcPct val="110000"/>
              </a:lnSpc>
              <a:buNone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3pPr>
            <a:lvl4pPr marL="777240" indent="0">
              <a:lnSpc>
                <a:spcPct val="110000"/>
              </a:lnSpc>
              <a:buNone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4pPr>
            <a:lvl5pPr marL="960120" indent="0">
              <a:lnSpc>
                <a:spcPct val="110000"/>
              </a:lnSpc>
              <a:buNone/>
              <a:defRPr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lt"/>
                <a:cs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dirty="0"/>
          </a:p>
        </p:txBody>
      </p:sp>
      <p:sp>
        <p:nvSpPr>
          <p:cNvPr id="15" name="Cross 14">
            <a:extLst>
              <a:ext uri="{FF2B5EF4-FFF2-40B4-BE49-F238E27FC236}">
                <a16:creationId xmlns:a16="http://schemas.microsoft.com/office/drawing/2014/main" id="{86C1A7B9-E319-130B-0CC8-DCB01B51A087}"/>
              </a:ext>
            </a:extLst>
          </p:cNvPr>
          <p:cNvSpPr/>
          <p:nvPr userDrawn="1"/>
        </p:nvSpPr>
        <p:spPr>
          <a:xfrm>
            <a:off x="7351712" y="4419600"/>
            <a:ext cx="685800" cy="685800"/>
          </a:xfrm>
          <a:prstGeom prst="plus">
            <a:avLst>
              <a:gd name="adj" fmla="val 39796"/>
            </a:avLst>
          </a:pr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0652475-9C37-D778-F6B2-DE9F50F8571A}"/>
              </a:ext>
            </a:extLst>
          </p:cNvPr>
          <p:cNvSpPr/>
          <p:nvPr userDrawn="1"/>
        </p:nvSpPr>
        <p:spPr>
          <a:xfrm>
            <a:off x="8609012" y="-21999"/>
            <a:ext cx="3579812" cy="6901998"/>
          </a:xfrm>
          <a:custGeom>
            <a:avLst/>
            <a:gdLst>
              <a:gd name="connsiteX0" fmla="*/ 3450999 w 3579812"/>
              <a:gd name="connsiteY0" fmla="*/ 0 h 6901998"/>
              <a:gd name="connsiteX1" fmla="*/ 3579812 w 3579812"/>
              <a:gd name="connsiteY1" fmla="*/ 3257 h 6901998"/>
              <a:gd name="connsiteX2" fmla="*/ 3579812 w 3579812"/>
              <a:gd name="connsiteY2" fmla="*/ 6898741 h 6901998"/>
              <a:gd name="connsiteX3" fmla="*/ 3450999 w 3579812"/>
              <a:gd name="connsiteY3" fmla="*/ 6901998 h 6901998"/>
              <a:gd name="connsiteX4" fmla="*/ 0 w 3579812"/>
              <a:gd name="connsiteY4" fmla="*/ 3450999 h 6901998"/>
              <a:gd name="connsiteX5" fmla="*/ 3450999 w 3579812"/>
              <a:gd name="connsiteY5" fmla="*/ 0 h 6901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9812" h="6901998">
                <a:moveTo>
                  <a:pt x="3450999" y="0"/>
                </a:moveTo>
                <a:lnTo>
                  <a:pt x="3579812" y="3257"/>
                </a:lnTo>
                <a:lnTo>
                  <a:pt x="3579812" y="6898741"/>
                </a:lnTo>
                <a:lnTo>
                  <a:pt x="3450999" y="6901998"/>
                </a:lnTo>
                <a:cubicBezTo>
                  <a:pt x="1545065" y="6901998"/>
                  <a:pt x="0" y="5356933"/>
                  <a:pt x="0" y="3450999"/>
                </a:cubicBezTo>
                <a:cubicBezTo>
                  <a:pt x="0" y="1545065"/>
                  <a:pt x="1545065" y="0"/>
                  <a:pt x="3450999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741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F8423-11D9-8527-3B8B-FEE5B73E6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F51A9-A8F2-B8BA-B98A-CE41CD8E45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4DA737-9DFC-8ADB-8288-F5DAF5DD2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5C23B8-A4FF-D5C5-3E4A-905C87D5E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D6FB0A-312D-CEA7-7D2F-A9B30EF0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E085DF-E822-0ADD-A561-F17E83465ACF}"/>
              </a:ext>
            </a:extLst>
          </p:cNvPr>
          <p:cNvSpPr/>
          <p:nvPr userDrawn="1"/>
        </p:nvSpPr>
        <p:spPr>
          <a:xfrm>
            <a:off x="0" y="0"/>
            <a:ext cx="76041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ross 7">
            <a:extLst>
              <a:ext uri="{FF2B5EF4-FFF2-40B4-BE49-F238E27FC236}">
                <a16:creationId xmlns:a16="http://schemas.microsoft.com/office/drawing/2014/main" id="{C9CF5A3C-3E23-798C-87C2-D70A1769CA46}"/>
              </a:ext>
            </a:extLst>
          </p:cNvPr>
          <p:cNvSpPr/>
          <p:nvPr userDrawn="1"/>
        </p:nvSpPr>
        <p:spPr>
          <a:xfrm>
            <a:off x="8151812" y="5670550"/>
            <a:ext cx="685800" cy="685800"/>
          </a:xfrm>
          <a:prstGeom prst="plus">
            <a:avLst>
              <a:gd name="adj" fmla="val 39796"/>
            </a:avLst>
          </a:pr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9" name="Cross 8">
            <a:extLst>
              <a:ext uri="{FF2B5EF4-FFF2-40B4-BE49-F238E27FC236}">
                <a16:creationId xmlns:a16="http://schemas.microsoft.com/office/drawing/2014/main" id="{09B3188A-F62A-BB83-5C6B-306500888121}"/>
              </a:ext>
            </a:extLst>
          </p:cNvPr>
          <p:cNvSpPr/>
          <p:nvPr userDrawn="1"/>
        </p:nvSpPr>
        <p:spPr>
          <a:xfrm>
            <a:off x="7351712" y="4419600"/>
            <a:ext cx="685800" cy="685800"/>
          </a:xfrm>
          <a:prstGeom prst="plus">
            <a:avLst>
              <a:gd name="adj" fmla="val 39796"/>
            </a:avLst>
          </a:pr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0" name="Freeform: Shape 4">
            <a:extLst>
              <a:ext uri="{FF2B5EF4-FFF2-40B4-BE49-F238E27FC236}">
                <a16:creationId xmlns:a16="http://schemas.microsoft.com/office/drawing/2014/main" id="{B1DB3EFB-FAFC-3DD9-5D18-FF1761869F55}"/>
              </a:ext>
            </a:extLst>
          </p:cNvPr>
          <p:cNvSpPr/>
          <p:nvPr userDrawn="1"/>
        </p:nvSpPr>
        <p:spPr>
          <a:xfrm>
            <a:off x="8609012" y="-21999"/>
            <a:ext cx="3579812" cy="6901998"/>
          </a:xfrm>
          <a:custGeom>
            <a:avLst/>
            <a:gdLst>
              <a:gd name="connsiteX0" fmla="*/ 3450999 w 3579812"/>
              <a:gd name="connsiteY0" fmla="*/ 0 h 6901998"/>
              <a:gd name="connsiteX1" fmla="*/ 3579812 w 3579812"/>
              <a:gd name="connsiteY1" fmla="*/ 3257 h 6901998"/>
              <a:gd name="connsiteX2" fmla="*/ 3579812 w 3579812"/>
              <a:gd name="connsiteY2" fmla="*/ 6898741 h 6901998"/>
              <a:gd name="connsiteX3" fmla="*/ 3450999 w 3579812"/>
              <a:gd name="connsiteY3" fmla="*/ 6901998 h 6901998"/>
              <a:gd name="connsiteX4" fmla="*/ 0 w 3579812"/>
              <a:gd name="connsiteY4" fmla="*/ 3450999 h 6901998"/>
              <a:gd name="connsiteX5" fmla="*/ 3450999 w 3579812"/>
              <a:gd name="connsiteY5" fmla="*/ 0 h 6901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9812" h="6901998">
                <a:moveTo>
                  <a:pt x="3450999" y="0"/>
                </a:moveTo>
                <a:lnTo>
                  <a:pt x="3579812" y="3257"/>
                </a:lnTo>
                <a:lnTo>
                  <a:pt x="3579812" y="6898741"/>
                </a:lnTo>
                <a:lnTo>
                  <a:pt x="3450999" y="6901998"/>
                </a:lnTo>
                <a:cubicBezTo>
                  <a:pt x="1545065" y="6901998"/>
                  <a:pt x="0" y="5356933"/>
                  <a:pt x="0" y="3450999"/>
                </a:cubicBezTo>
                <a:cubicBezTo>
                  <a:pt x="0" y="1545065"/>
                  <a:pt x="1545065" y="0"/>
                  <a:pt x="3450999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110000"/>
                  <a:satMod val="105000"/>
                  <a:tint val="67000"/>
                  <a:alpha val="0"/>
                </a:schemeClr>
              </a:gs>
              <a:gs pos="100000">
                <a:schemeClr val="bg2"/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06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28E06-C789-DAD6-A14A-17AC89B24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C05613-E232-5282-D905-DEB372ED8E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82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82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82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76C65A-4CA3-4DC8-23A1-44E4D2E23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42401C-3DCF-CA17-AF61-ABD9B2ED0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51EC81-8C6B-1D11-D96D-45F5F0CF8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399878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55461-EE35-ACAC-946E-865948B99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C6FB38-A11A-09CC-64B8-079A5C2FB8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E043DB-2569-3C2C-F3BB-B55C2A6EF4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092CEB-C83E-F1BC-937C-8AA251C86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13C4FD-9C03-3664-3D96-6A47DFEE0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8ABE2D-AFF7-0859-21B3-7F737E988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924993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00743-F9DB-16C6-FDAF-708A6261E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412B29-AFB3-B233-A2CE-39808D369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1DB2D9-D4C8-555E-3D54-EAD2477496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297653-06B2-2D57-269F-9EE02AC5BE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4806D9-1928-5E64-E9AB-44431D5352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2FA7F2-CE98-A021-4542-575DE0ED1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93B77E-18C1-CC51-500B-43E0E4A07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E902980-231D-1865-FC49-44C2C19D8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22911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A68C8-F741-9E8F-F545-D7B9F0852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FC73F1-AC2D-EFF2-06DB-C0613A393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870CE1-4650-1DD9-B701-D7EDF5F56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AA0056-F30B-7759-9C45-18359EB83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76550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A4A6BB-286D-2D43-A996-D70EE0356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1B7AE3-2C57-0269-6459-D26B50A27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7D466F-8E9F-76E5-5B18-314B62881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822776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D850B-9696-42BF-1C30-01C015BA2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B3FEC-0C3F-2BAC-DD80-A9EEAD699B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AD3164-8735-CD85-C29C-F81AB5E843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9AD9AA-D11B-D611-6CC7-3ED777044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D1A678-710B-E021-971C-DE0AD093D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5CF714-BEC3-8728-B1AC-591BDA651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466507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DB233-89B5-FFF0-DD78-54C56F15A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BC48B4-88DD-698F-6AB1-06194B5FCF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06672F-A384-68AC-A846-88A12042C4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5CD320-04B5-660F-5C61-555A5B6C0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3C3145-888D-0648-4334-8EAB572DB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BA1565-7117-BD8C-F3A9-7F87A3E9B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22585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CFB856-2DD5-FEA8-2224-C1CE87E8A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143CAF-97AB-C552-F8A5-4D888031F2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6F49DD-D494-33DE-248B-60B761B14E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A8F944-F855-DE69-3731-BA6CE1B594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A65E8F-7B59-A4A1-363F-5123D05FD4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EAE4A8-A6E5-453E-B946-FB774B73F4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536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662" r:id="rId17"/>
  </p:sldLayoutIdLst>
  <p:hf hdr="0" ft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Sarahdownes1@gmail.com" TargetMode="Externa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110000"/>
                <a:satMod val="105000"/>
                <a:tint val="67000"/>
                <a:alpha val="0"/>
              </a:schemeClr>
            </a:gs>
            <a:gs pos="100000">
              <a:schemeClr val="bg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dirty="0"/>
              <a:t>Skye Terrier Breed Health Survey 2025</a:t>
            </a:r>
          </a:p>
        </p:txBody>
      </p:sp>
    </p:spTree>
    <p:extLst>
      <p:ext uri="{BB962C8B-B14F-4D97-AF65-F5344CB8AC3E}">
        <p14:creationId xmlns:p14="http://schemas.microsoft.com/office/powerpoint/2010/main" val="3658128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27148-351F-7B6F-A787-9C7320827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A6C91-94BB-6DDA-CACC-0B0DD7F9F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2" y="609600"/>
            <a:ext cx="4914900" cy="1447800"/>
          </a:xfrm>
        </p:spPr>
        <p:txBody>
          <a:bodyPr anchor="t">
            <a:normAutofit/>
          </a:bodyPr>
          <a:lstStyle/>
          <a:p>
            <a:r>
              <a:rPr lang="en-US" dirty="0"/>
              <a:t>IVDD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2D5FD63-CD25-5DD0-37FB-B550190A6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" y="609600"/>
            <a:ext cx="760412" cy="381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5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EA41DC0-5733-CD4B-123C-DD82A7323AED}"/>
              </a:ext>
            </a:extLst>
          </p:cNvPr>
          <p:cNvSpPr txBox="1">
            <a:spLocks/>
          </p:cNvSpPr>
          <p:nvPr/>
        </p:nvSpPr>
        <p:spPr>
          <a:xfrm>
            <a:off x="1293812" y="1412776"/>
            <a:ext cx="4911725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31" indent="-228531" algn="l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594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657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720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6783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46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08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1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6 dogs diagnosed with IVDD</a:t>
            </a:r>
          </a:p>
          <a:p>
            <a:pPr marL="0" indent="0">
              <a:buNone/>
            </a:pPr>
            <a:r>
              <a:rPr lang="en-US" sz="1800" dirty="0"/>
              <a:t>10 additional dogs diagnosed with spinal issues not recorded as IVDD</a:t>
            </a:r>
          </a:p>
          <a:p>
            <a:pPr marL="0" indent="0">
              <a:buNone/>
            </a:pPr>
            <a:r>
              <a:rPr lang="en-US" sz="1800" dirty="0"/>
              <a:t>Other spinal issues: lameness, paralysis, ruptured discs, physical injury to spine or intervertebral discs</a:t>
            </a:r>
          </a:p>
          <a:p>
            <a:pPr marL="0" indent="0">
              <a:buNone/>
            </a:pPr>
            <a:r>
              <a:rPr lang="en-US" sz="1800" dirty="0"/>
              <a:t>More information needed to understand whether the additional 10 are attributable to IVDD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935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A30B2-2476-7770-D16D-F230844EB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4DAEA-CBED-43F6-7E89-CDD784268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dirty="0" err="1"/>
              <a:t>Behaviour</a:t>
            </a:r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A76AF61D-B54C-22C4-1F8E-F8AA09993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2339C-C608-F589-52EC-9D6DAB672A4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413892" y="1352550"/>
            <a:ext cx="4911725" cy="42672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22 dogs reported undesirable </a:t>
            </a:r>
            <a:r>
              <a:rPr lang="en-US" dirty="0" err="1"/>
              <a:t>behaviour</a:t>
            </a:r>
            <a:endParaRPr lang="en-US" dirty="0"/>
          </a:p>
          <a:p>
            <a:r>
              <a:rPr lang="en-US" dirty="0"/>
              <a:t>1 dog’s </a:t>
            </a:r>
            <a:r>
              <a:rPr lang="en-US" dirty="0" err="1"/>
              <a:t>behaviour</a:t>
            </a:r>
            <a:r>
              <a:rPr lang="en-US" dirty="0"/>
              <a:t> resulted from a brain </a:t>
            </a:r>
            <a:r>
              <a:rPr lang="en-US" dirty="0" err="1"/>
              <a:t>tumour</a:t>
            </a:r>
            <a:endParaRPr lang="en-US" dirty="0"/>
          </a:p>
          <a:p>
            <a:r>
              <a:rPr lang="en-US" dirty="0"/>
              <a:t>9 dogs </a:t>
            </a:r>
            <a:r>
              <a:rPr lang="en-US" dirty="0" err="1"/>
              <a:t>behaviour</a:t>
            </a:r>
            <a:r>
              <a:rPr lang="en-US" dirty="0"/>
              <a:t> resolved with training (67%), spay/neutering (22%) or other unspecified means (11%)</a:t>
            </a:r>
          </a:p>
          <a:p>
            <a:r>
              <a:rPr lang="en-US" dirty="0"/>
              <a:t>Most common </a:t>
            </a:r>
            <a:r>
              <a:rPr lang="en-US" dirty="0" err="1"/>
              <a:t>behaviours</a:t>
            </a:r>
            <a:r>
              <a:rPr lang="en-US" dirty="0"/>
              <a:t> reported are dog reactivity and human reactivity</a:t>
            </a:r>
          </a:p>
          <a:p>
            <a:r>
              <a:rPr lang="en-US" dirty="0"/>
              <a:t>13 dog’s </a:t>
            </a:r>
            <a:r>
              <a:rPr lang="en-US" dirty="0" err="1"/>
              <a:t>behaviour</a:t>
            </a:r>
            <a:r>
              <a:rPr lang="en-US" dirty="0"/>
              <a:t> not resolved, majority are receiving ongoing training and </a:t>
            </a:r>
            <a:r>
              <a:rPr lang="en-US" dirty="0" err="1"/>
              <a:t>socialisation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8D8C767-226A-4FC8-8227-B73F17B5E3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8319261"/>
              </p:ext>
            </p:extLst>
          </p:nvPr>
        </p:nvGraphicFramePr>
        <p:xfrm>
          <a:off x="6526460" y="1772816"/>
          <a:ext cx="5400600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90246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9C824-956D-8C8E-A149-7D6731AB7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776F7-7B30-6337-A293-5567252C5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2" y="609600"/>
            <a:ext cx="4914900" cy="1447800"/>
          </a:xfrm>
        </p:spPr>
        <p:txBody>
          <a:bodyPr anchor="t">
            <a:normAutofit/>
          </a:bodyPr>
          <a:lstStyle/>
          <a:p>
            <a:r>
              <a:rPr lang="en-US" dirty="0"/>
              <a:t>Heart Disease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54359EF0-155B-1870-D618-5D5D84FF2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" y="609600"/>
            <a:ext cx="760412" cy="381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7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022E8C1-8A85-CF4C-90F5-135FBA867D40}"/>
              </a:ext>
            </a:extLst>
          </p:cNvPr>
          <p:cNvSpPr txBox="1">
            <a:spLocks/>
          </p:cNvSpPr>
          <p:nvPr/>
        </p:nvSpPr>
        <p:spPr>
          <a:xfrm>
            <a:off x="1293812" y="1412776"/>
            <a:ext cx="8689032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31" indent="-228531" algn="l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594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657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720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6783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46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08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1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7 dogs reported heart disease or heart failure including</a:t>
            </a:r>
          </a:p>
          <a:p>
            <a:pPr marL="331470" indent="-285750"/>
            <a:r>
              <a:rPr lang="en-US" sz="1800" dirty="0"/>
              <a:t>Pulmonary stenosis</a:t>
            </a:r>
          </a:p>
          <a:p>
            <a:pPr marL="331470" indent="-285750"/>
            <a:r>
              <a:rPr lang="en-US" sz="1800" dirty="0"/>
              <a:t>Congenital cardiomyopathy</a:t>
            </a:r>
          </a:p>
          <a:p>
            <a:pPr marL="331470" indent="-285750"/>
            <a:r>
              <a:rPr lang="en-US" sz="1800" dirty="0"/>
              <a:t>Mitral valve disease</a:t>
            </a:r>
          </a:p>
          <a:p>
            <a:pPr marL="331470" indent="-285750"/>
            <a:r>
              <a:rPr lang="en-US" sz="1800" dirty="0"/>
              <a:t>Heart failure cause not specified</a:t>
            </a:r>
          </a:p>
          <a:p>
            <a:pPr marL="331470" indent="-285750"/>
            <a:r>
              <a:rPr lang="en-US" sz="1800" dirty="0"/>
              <a:t>Atrial fibrillation</a:t>
            </a:r>
          </a:p>
          <a:p>
            <a:pPr marL="331470" indent="-285750"/>
            <a:r>
              <a:rPr lang="en-US" sz="1800" dirty="0"/>
              <a:t>Heart murmur </a:t>
            </a:r>
          </a:p>
          <a:p>
            <a:pPr marL="0" indent="0">
              <a:buNone/>
            </a:pPr>
            <a:r>
              <a:rPr lang="en-US" sz="1800" dirty="0"/>
              <a:t>Age of onset ranged from 2 months – 11 years</a:t>
            </a:r>
          </a:p>
          <a:p>
            <a:pPr marL="0" indent="0">
              <a:buNone/>
            </a:pPr>
            <a:r>
              <a:rPr lang="en-US" sz="1800" dirty="0"/>
              <a:t>2 puppies diagnosed at 2 months (still alive, pulmonary stenosis) and 7 months (passed away, congenital cardiomyopathy)</a:t>
            </a:r>
          </a:p>
        </p:txBody>
      </p:sp>
    </p:spTree>
    <p:extLst>
      <p:ext uri="{BB962C8B-B14F-4D97-AF65-F5344CB8AC3E}">
        <p14:creationId xmlns:p14="http://schemas.microsoft.com/office/powerpoint/2010/main" val="16533418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87CBB-DFA0-9F5C-8A20-5369A51A2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D8772-7700-81FD-FABE-6AD3C4607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2" y="609600"/>
            <a:ext cx="4914900" cy="1447800"/>
          </a:xfrm>
        </p:spPr>
        <p:txBody>
          <a:bodyPr anchor="t">
            <a:normAutofit/>
          </a:bodyPr>
          <a:lstStyle/>
          <a:p>
            <a:r>
              <a:rPr lang="en-US" dirty="0"/>
              <a:t>Other conditions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15DB88BD-0DEA-F44A-DD16-A09369448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" y="609600"/>
            <a:ext cx="760412" cy="381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8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4A70CCA-DE3C-A78F-5C80-D998599611E3}"/>
              </a:ext>
            </a:extLst>
          </p:cNvPr>
          <p:cNvSpPr txBox="1">
            <a:spLocks/>
          </p:cNvSpPr>
          <p:nvPr/>
        </p:nvSpPr>
        <p:spPr>
          <a:xfrm>
            <a:off x="1293812" y="1412776"/>
            <a:ext cx="8689032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31" indent="-228531" algn="l" defTabSz="91412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594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657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720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6783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846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08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1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Other conditions reported in low numbers:</a:t>
            </a:r>
          </a:p>
          <a:p>
            <a:pPr marL="0" indent="0">
              <a:buNone/>
            </a:pPr>
            <a:r>
              <a:rPr lang="en-US" sz="1800" dirty="0"/>
              <a:t>Intussusception, panic episodes, urinary tract infection, phantom pregnancy, inflammatory bowel disease, digestive allergy, enlarged prostate, lip cancer, skin allergies, brain </a:t>
            </a:r>
            <a:r>
              <a:rPr lang="en-US" sz="1800" dirty="0" err="1"/>
              <a:t>tumour</a:t>
            </a:r>
            <a:r>
              <a:rPr lang="en-US" sz="1800" dirty="0"/>
              <a:t>, luxating patella, bilateral laryngeal paralysis, nasal cancer, mammary cancer, </a:t>
            </a:r>
            <a:r>
              <a:rPr lang="en-US" sz="1800" dirty="0" err="1"/>
              <a:t>intradental</a:t>
            </a:r>
            <a:r>
              <a:rPr lang="en-US" sz="1800" dirty="0"/>
              <a:t> epulis, infected saliva gland, bladder stones, perineal hernia, pancreatitis, mandibular distoclusion, cataracts, arthritis, oral cancer, pyometra, vaginal stricture, </a:t>
            </a:r>
          </a:p>
        </p:txBody>
      </p:sp>
    </p:spTree>
    <p:extLst>
      <p:ext uri="{BB962C8B-B14F-4D97-AF65-F5344CB8AC3E}">
        <p14:creationId xmlns:p14="http://schemas.microsoft.com/office/powerpoint/2010/main" val="1301852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6B5A06-CC97-BE47-8D1E-EF46680C2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774D6A9-E85A-2E42-A04F-628A0622B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AD409-70F2-96AB-F8DB-817E1EEB4A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16" tIns="45708" rIns="91416" bIns="45708" rtlCol="0" anchor="ctr">
            <a:normAutofit fontScale="47500" lnSpcReduction="20000"/>
          </a:bodyPr>
          <a:lstStyle/>
          <a:p>
            <a:r>
              <a:rPr lang="en-US" dirty="0"/>
              <a:t>Recommend </a:t>
            </a:r>
            <a:r>
              <a:rPr lang="en-US" dirty="0" err="1"/>
              <a:t>standardised</a:t>
            </a:r>
            <a:r>
              <a:rPr lang="en-US" dirty="0"/>
              <a:t> elbow grading using INC protocol for all dogs being bred from with the aim of improving elbows and reducing the number of puppies that limp</a:t>
            </a:r>
          </a:p>
          <a:p>
            <a:r>
              <a:rPr lang="en-US" dirty="0"/>
              <a:t>Consider recommending heart auscultation as a ‘best practice’ test for dogs being bred from</a:t>
            </a:r>
          </a:p>
          <a:p>
            <a:r>
              <a:rPr lang="en-US" dirty="0" err="1"/>
              <a:t>Behaviour</a:t>
            </a:r>
            <a:r>
              <a:rPr lang="en-US" dirty="0"/>
              <a:t>, training and </a:t>
            </a:r>
            <a:r>
              <a:rPr lang="en-US" dirty="0" err="1"/>
              <a:t>socialisation</a:t>
            </a:r>
            <a:r>
              <a:rPr lang="en-US" dirty="0"/>
              <a:t> support offered to puppy owners</a:t>
            </a:r>
          </a:p>
          <a:p>
            <a:r>
              <a:rPr lang="en-US" dirty="0"/>
              <a:t>Consider whether a voluntary IVDD grading initiative will help understand IVDD risk in Skyes better</a:t>
            </a:r>
          </a:p>
          <a:p>
            <a:r>
              <a:rPr lang="en-US" dirty="0"/>
              <a:t>Investigate current hemangiosarcoma research initiatives and see whether Skyes can be involved in the hope of finding early warning test or screening</a:t>
            </a:r>
          </a:p>
        </p:txBody>
      </p:sp>
    </p:spTree>
    <p:extLst>
      <p:ext uri="{BB962C8B-B14F-4D97-AF65-F5344CB8AC3E}">
        <p14:creationId xmlns:p14="http://schemas.microsoft.com/office/powerpoint/2010/main" val="2543129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dirty="0"/>
              <a:t>Questions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B989A75-8BF6-6DE9-1AB9-424401DB39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Contact Sarah Downes if you have any questions or concerns</a:t>
            </a:r>
          </a:p>
          <a:p>
            <a:r>
              <a:rPr lang="en-US" dirty="0">
                <a:hlinkClick r:id="rId2"/>
              </a:rPr>
              <a:t>Sarahdownes1@gmail.com</a:t>
            </a:r>
            <a:r>
              <a:rPr lang="en-US" dirty="0"/>
              <a:t> </a:t>
            </a:r>
          </a:p>
        </p:txBody>
      </p:sp>
      <p:pic>
        <p:nvPicPr>
          <p:cNvPr id="45" name="Picture Placeholder 44" descr="Chart on a mobile device">
            <a:extLst>
              <a:ext uri="{FF2B5EF4-FFF2-40B4-BE49-F238E27FC236}">
                <a16:creationId xmlns:a16="http://schemas.microsoft.com/office/drawing/2014/main" id="{9731B764-336F-5EF9-5FCF-4EA90ACB8D9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" b="24"/>
          <a:stretch/>
        </p:blipFill>
        <p:spPr/>
      </p:pic>
    </p:spTree>
    <p:extLst>
      <p:ext uri="{BB962C8B-B14F-4D97-AF65-F5344CB8AC3E}">
        <p14:creationId xmlns:p14="http://schemas.microsoft.com/office/powerpoint/2010/main" val="1808901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8B68A17-565E-5F07-D76E-981C2E327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88C46-D0BC-4307-AE55-7601A139E7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16" tIns="45708" rIns="91416" bIns="45708" rtlCol="0" anchor="ctr">
            <a:normAutofit fontScale="62500" lnSpcReduction="20000"/>
          </a:bodyPr>
          <a:lstStyle/>
          <a:p>
            <a:r>
              <a:rPr lang="en-US" dirty="0"/>
              <a:t>About the respondents</a:t>
            </a:r>
          </a:p>
          <a:p>
            <a:r>
              <a:rPr lang="en-US" dirty="0"/>
              <a:t>Puppy Limp</a:t>
            </a:r>
          </a:p>
          <a:p>
            <a:r>
              <a:rPr lang="en-US" dirty="0"/>
              <a:t>Liver and Kidney Disease</a:t>
            </a:r>
          </a:p>
          <a:p>
            <a:r>
              <a:rPr lang="en-US" dirty="0"/>
              <a:t>Hemangiosarcoma</a:t>
            </a:r>
          </a:p>
          <a:p>
            <a:r>
              <a:rPr lang="en-US" dirty="0"/>
              <a:t>IVDD</a:t>
            </a:r>
          </a:p>
          <a:p>
            <a:r>
              <a:rPr lang="en-US" dirty="0" err="1"/>
              <a:t>Behaviour</a:t>
            </a:r>
            <a:endParaRPr lang="en-US" dirty="0"/>
          </a:p>
          <a:p>
            <a:r>
              <a:rPr lang="en-US" dirty="0"/>
              <a:t>Heart Disease</a:t>
            </a:r>
          </a:p>
          <a:p>
            <a:r>
              <a:rPr lang="en-US" dirty="0"/>
              <a:t>Other Conditions</a:t>
            </a:r>
          </a:p>
          <a:p>
            <a:r>
              <a:rPr lang="en-US" dirty="0"/>
              <a:t>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1325608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dirty="0"/>
              <a:t>About respondents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B95A416-05FC-CE36-FB78-577BDA375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/>
              <a:t>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1413892" y="1352550"/>
            <a:ext cx="4911725" cy="42672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124 dogs responded</a:t>
            </a:r>
          </a:p>
          <a:p>
            <a:r>
              <a:rPr lang="en-US" dirty="0"/>
              <a:t>58 dogs from the UK</a:t>
            </a:r>
          </a:p>
          <a:p>
            <a:r>
              <a:rPr lang="en-US" dirty="0"/>
              <a:t>66 dogs internationally (Finland, USA and Australia – 49 dogs)</a:t>
            </a:r>
          </a:p>
          <a:p>
            <a:r>
              <a:rPr lang="en-US" dirty="0"/>
              <a:t>47 dogs reported no health conditions or </a:t>
            </a:r>
            <a:r>
              <a:rPr lang="en-US" dirty="0" err="1"/>
              <a:t>behaviour</a:t>
            </a:r>
            <a:r>
              <a:rPr lang="en-US" dirty="0"/>
              <a:t> concerns</a:t>
            </a:r>
          </a:p>
          <a:p>
            <a:r>
              <a:rPr lang="en-US" dirty="0"/>
              <a:t>77 dogs reported at least one health condition or </a:t>
            </a:r>
            <a:r>
              <a:rPr lang="en-US" dirty="0" err="1"/>
              <a:t>behaviour</a:t>
            </a:r>
            <a:r>
              <a:rPr lang="en-US" dirty="0"/>
              <a:t> concern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8944614-161A-4C33-968F-44BB06300D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4397100"/>
              </p:ext>
            </p:extLst>
          </p:nvPr>
        </p:nvGraphicFramePr>
        <p:xfrm>
          <a:off x="6516689" y="2286000"/>
          <a:ext cx="4911725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37310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Age of death recorded for 24 dogs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Mean – 9 years</a:t>
            </a:r>
          </a:p>
          <a:p>
            <a:r>
              <a:rPr lang="en-US" dirty="0"/>
              <a:t>Median – 9.5 years</a:t>
            </a:r>
          </a:p>
          <a:p>
            <a:r>
              <a:rPr lang="en-US" dirty="0"/>
              <a:t>Mode – 13+ years (6 dogs)</a:t>
            </a:r>
          </a:p>
          <a:p>
            <a:r>
              <a:rPr lang="en-US" sz="1400" dirty="0"/>
              <a:t>NB: 10 dogs died from hemangiosarcoma between ages 8-12, skewing the mean age of death in this small sample of 24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413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0F1D58-AEB3-BB2B-2106-97F56A753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FE0C3-3CA4-FAE3-0BE4-7E1205B9B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Headline health concerns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EF937-CE60-E2CF-82C0-A94D1BEEB83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sz="1100" dirty="0"/>
              <a:t>Puppy limp is the most commonly reported condition, affecting 38% of respondents</a:t>
            </a:r>
          </a:p>
          <a:p>
            <a:r>
              <a:rPr lang="en-US" sz="1100" dirty="0"/>
              <a:t>Undesirable </a:t>
            </a:r>
            <a:r>
              <a:rPr lang="en-US" sz="1100" dirty="0" err="1"/>
              <a:t>behaviour</a:t>
            </a:r>
            <a:r>
              <a:rPr lang="en-US" sz="1100" dirty="0"/>
              <a:t> is a concern</a:t>
            </a:r>
          </a:p>
          <a:p>
            <a:r>
              <a:rPr lang="en-US" sz="1100" dirty="0"/>
              <a:t>It in unclear the extent to which IVDD affects the breed with potentially 17% of respondents reporting IVDD/spinal issues</a:t>
            </a:r>
          </a:p>
          <a:p>
            <a:r>
              <a:rPr lang="en-US" sz="1100" dirty="0"/>
              <a:t>Hemangiosarcoma is a growing risk, and has reduced life expectancy quite significantly</a:t>
            </a:r>
          </a:p>
          <a:p>
            <a:r>
              <a:rPr lang="en-US" sz="1100" dirty="0"/>
              <a:t>Heart disease is an emerging risk, although often congenital there are a range of diseases reported</a:t>
            </a:r>
          </a:p>
        </p:txBody>
      </p:sp>
    </p:spTree>
    <p:extLst>
      <p:ext uri="{BB962C8B-B14F-4D97-AF65-F5344CB8AC3E}">
        <p14:creationId xmlns:p14="http://schemas.microsoft.com/office/powerpoint/2010/main" val="3002979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2FEDE-DB08-7295-BA2F-9FA344EF1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22EC9-A321-AE1A-99DE-2E4F640FA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dirty="0"/>
              <a:t>Puppy Limp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9ECECD9-E682-D768-8DD0-4F3B73A6F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B219B1-915A-3CE9-5326-79A876542DA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413892" y="1352550"/>
            <a:ext cx="4911725" cy="42672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36 dogs limped as puppies</a:t>
            </a:r>
          </a:p>
          <a:p>
            <a:r>
              <a:rPr lang="en-US" dirty="0"/>
              <a:t>29 dogs limp resolved with conservative treatment, medication and non-surgical intervention </a:t>
            </a:r>
          </a:p>
          <a:p>
            <a:r>
              <a:rPr lang="en-US" dirty="0"/>
              <a:t>2 dogs required surgery on their legs for puppy limp/premature closure </a:t>
            </a:r>
          </a:p>
          <a:p>
            <a:r>
              <a:rPr lang="en-US" dirty="0"/>
              <a:t>4 dogs limp did not resolve, but they did not have surgery</a:t>
            </a:r>
          </a:p>
          <a:p>
            <a:r>
              <a:rPr lang="en-US" dirty="0"/>
              <a:t>12 dogs elbow graded – range 0/1 to 3/3</a:t>
            </a:r>
          </a:p>
          <a:p>
            <a:r>
              <a:rPr lang="en-US" dirty="0"/>
              <a:t>24 dogs that </a:t>
            </a:r>
            <a:r>
              <a:rPr lang="en-US" b="1" dirty="0"/>
              <a:t>did not limp </a:t>
            </a:r>
            <a:r>
              <a:rPr lang="en-US" dirty="0"/>
              <a:t>elbow graded – range 0/0 to 2/2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F1A58F8-2582-D737-0BAA-1D957C0C94A9}"/>
              </a:ext>
            </a:extLst>
          </p:cNvPr>
          <p:cNvSpPr/>
          <p:nvPr/>
        </p:nvSpPr>
        <p:spPr>
          <a:xfrm>
            <a:off x="6958508" y="1328439"/>
            <a:ext cx="1368152" cy="1368152"/>
          </a:xfrm>
          <a:prstGeom prst="ellipse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Age of onset</a:t>
            </a:r>
          </a:p>
          <a:p>
            <a:pPr algn="ctr"/>
            <a:r>
              <a:rPr lang="en-GB" sz="1400" dirty="0"/>
              <a:t>5.9 m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A6B0087-95C2-FEF1-CC10-7CC1152F4ACB}"/>
              </a:ext>
            </a:extLst>
          </p:cNvPr>
          <p:cNvSpPr/>
          <p:nvPr/>
        </p:nvSpPr>
        <p:spPr>
          <a:xfrm>
            <a:off x="8758708" y="2120857"/>
            <a:ext cx="1368152" cy="1368152"/>
          </a:xfrm>
          <a:prstGeom prst="ellipse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Duration</a:t>
            </a:r>
          </a:p>
          <a:p>
            <a:pPr algn="ctr"/>
            <a:r>
              <a:rPr lang="en-GB" sz="1400" dirty="0"/>
              <a:t>3.2 m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A8D9813-DE53-118E-DE41-2E79F7996C1B}"/>
              </a:ext>
            </a:extLst>
          </p:cNvPr>
          <p:cNvSpPr/>
          <p:nvPr/>
        </p:nvSpPr>
        <p:spPr>
          <a:xfrm>
            <a:off x="6957317" y="3356992"/>
            <a:ext cx="1368152" cy="1368152"/>
          </a:xfrm>
          <a:prstGeom prst="ellipse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400" dirty="0"/>
              <a:t>81% resolved without surgery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B443508-BAAF-51D0-3A07-BF16B0D46140}"/>
              </a:ext>
            </a:extLst>
          </p:cNvPr>
          <p:cNvSpPr/>
          <p:nvPr/>
        </p:nvSpPr>
        <p:spPr>
          <a:xfrm>
            <a:off x="8758708" y="4041068"/>
            <a:ext cx="1368152" cy="1368152"/>
          </a:xfrm>
          <a:prstGeom prst="ellipse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Only 0/0 elbow grades in non-limping puppies</a:t>
            </a:r>
          </a:p>
        </p:txBody>
      </p:sp>
    </p:spTree>
    <p:extLst>
      <p:ext uri="{BB962C8B-B14F-4D97-AF65-F5344CB8AC3E}">
        <p14:creationId xmlns:p14="http://schemas.microsoft.com/office/powerpoint/2010/main" val="3414756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E35A4-71D3-9E6B-51B8-99DE34CD0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A3483-43A1-C1D5-4294-FF379DE4B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dirty="0"/>
              <a:t>Puppy Limp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132E1EE-8808-C63E-F0F9-37A02C0EB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2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14783D8B-89AE-45C2-8BDC-C0429D045F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9543065"/>
              </p:ext>
            </p:extLst>
          </p:nvPr>
        </p:nvGraphicFramePr>
        <p:xfrm>
          <a:off x="1290638" y="2204864"/>
          <a:ext cx="4914900" cy="4348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615C3787-A1FE-4D41-96CC-8659555550D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7178500"/>
              </p:ext>
            </p:extLst>
          </p:nvPr>
        </p:nvGraphicFramePr>
        <p:xfrm>
          <a:off x="6454452" y="2204864"/>
          <a:ext cx="5400600" cy="4348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26492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799A2-05EF-4CD2-3BAC-FC4B9030F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90095-AA97-9AF9-6ED2-2111C596B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2" y="609600"/>
            <a:ext cx="4914900" cy="1447800"/>
          </a:xfrm>
        </p:spPr>
        <p:txBody>
          <a:bodyPr anchor="t">
            <a:normAutofit/>
          </a:bodyPr>
          <a:lstStyle/>
          <a:p>
            <a:r>
              <a:rPr lang="en-US" dirty="0"/>
              <a:t>Liver and Kidney Disease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F5D9A91D-3EDE-2807-9C01-2073FE6CD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" y="609600"/>
            <a:ext cx="760412" cy="381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4D07D-38B8-45EA-AAB3-4EF6CCBCE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1274" y="2286000"/>
            <a:ext cx="4572000" cy="42672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1 respondent reported liver disease – liver shunt</a:t>
            </a:r>
          </a:p>
          <a:p>
            <a:r>
              <a:rPr lang="en-US" dirty="0"/>
              <a:t>Age of onset 4 months – respondent still alive</a:t>
            </a:r>
          </a:p>
          <a:p>
            <a:r>
              <a:rPr lang="en-US" dirty="0"/>
              <a:t>4 respondents reported kidney disease</a:t>
            </a:r>
          </a:p>
          <a:p>
            <a:r>
              <a:rPr lang="en-US" dirty="0"/>
              <a:t>Age of onset of kidney disease ranged from 3-13 years</a:t>
            </a:r>
          </a:p>
          <a:p>
            <a:r>
              <a:rPr lang="en-US" dirty="0"/>
              <a:t>1 dog passed away from kidney disease (dysplasia)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348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93D8F-0532-5E09-09B2-007973B66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2FCA7-31E2-DE36-4775-307618AA6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dirty="0"/>
              <a:t>Hemangiosarcoma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5687D3D9-BFF1-869D-B8F1-55900E77A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02A3F-688F-DDDA-C0B5-1A13E219FA2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355090" y="1333500"/>
            <a:ext cx="4911725" cy="42672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10 respondents diagnosed with hemangiosarcoma</a:t>
            </a:r>
          </a:p>
          <a:p>
            <a:r>
              <a:rPr lang="en-US" dirty="0"/>
              <a:t>Average age of onset 9.8 years (range 8-12 years)</a:t>
            </a:r>
          </a:p>
          <a:p>
            <a:r>
              <a:rPr lang="en-US" dirty="0"/>
              <a:t>Primary </a:t>
            </a:r>
            <a:r>
              <a:rPr lang="en-US" dirty="0" err="1"/>
              <a:t>tumour</a:t>
            </a:r>
            <a:r>
              <a:rPr lang="en-US" dirty="0"/>
              <a:t> site predominantly spleen</a:t>
            </a:r>
          </a:p>
          <a:p>
            <a:r>
              <a:rPr lang="en-US" dirty="0"/>
              <a:t>Hemangiosarcoma is always fatal</a:t>
            </a:r>
          </a:p>
          <a:p>
            <a:r>
              <a:rPr lang="en-US" dirty="0"/>
              <a:t>2 additional dogs reported </a:t>
            </a:r>
            <a:r>
              <a:rPr lang="en-US" dirty="0" err="1"/>
              <a:t>tumours</a:t>
            </a:r>
            <a:r>
              <a:rPr lang="en-US" dirty="0"/>
              <a:t> of the spleen that were not diagnosed as hemangiosarcoma</a:t>
            </a:r>
          </a:p>
          <a:p>
            <a:endParaRPr lang="en-US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EED2793-AC3C-4F90-ACD3-2F581C2B9B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6799537"/>
              </p:ext>
            </p:extLst>
          </p:nvPr>
        </p:nvGraphicFramePr>
        <p:xfrm>
          <a:off x="6324918" y="1916832"/>
          <a:ext cx="5386118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8508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Blue Red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lue Red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C37B52A-9EC8-4B7A-85C4-31F7EAFE403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F050606-E255-48B6-AE23-CE03A589EB22}">
  <ds:schemaRefs>
    <ds:schemaRef ds:uri="http://schemas.microsoft.com/office/infopath/2007/PartnerControls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230e9df3-be65-4c73-a93b-d1236ebd677e"/>
    <ds:schemaRef ds:uri="16c05727-aa75-4e4a-9b5f-8a80a1165891"/>
    <ds:schemaRef ds:uri="http://schemas.microsoft.com/sharepoint/v3"/>
    <ds:schemaRef ds:uri="71af3243-3dd4-4a8d-8c0d-dd76da1f02a5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20C06458-EC9A-428C-9123-A760B9587A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</TotalTime>
  <Words>758</Words>
  <Application>Microsoft Office PowerPoint</Application>
  <PresentationFormat>Custom</PresentationFormat>
  <Paragraphs>104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Aptos</vt:lpstr>
      <vt:lpstr>Aptos Display</vt:lpstr>
      <vt:lpstr>Arial</vt:lpstr>
      <vt:lpstr>Palatino Linotype</vt:lpstr>
      <vt:lpstr>Office Theme</vt:lpstr>
      <vt:lpstr>Skye Terrier Breed Health Survey 2025</vt:lpstr>
      <vt:lpstr>Contents</vt:lpstr>
      <vt:lpstr>About respondents</vt:lpstr>
      <vt:lpstr>Age of death recorded for 24 dogs</vt:lpstr>
      <vt:lpstr>Headline health concerns</vt:lpstr>
      <vt:lpstr>Puppy Limp</vt:lpstr>
      <vt:lpstr>Puppy Limp</vt:lpstr>
      <vt:lpstr>Liver and Kidney Disease</vt:lpstr>
      <vt:lpstr>Hemangiosarcoma</vt:lpstr>
      <vt:lpstr>IVDD</vt:lpstr>
      <vt:lpstr>Behaviour</vt:lpstr>
      <vt:lpstr>Heart Disease</vt:lpstr>
      <vt:lpstr>Other conditions</vt:lpstr>
      <vt:lpstr>Recommendations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Sarah Downes</dc:creator>
  <cp:lastModifiedBy>Sarah Downes</cp:lastModifiedBy>
  <cp:revision>2</cp:revision>
  <dcterms:created xsi:type="dcterms:W3CDTF">2026-06-24T11:42:01Z</dcterms:created>
  <dcterms:modified xsi:type="dcterms:W3CDTF">2026-06-24T13:12:15Z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Order">
    <vt:r8>74069400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  <property fmtid="{D5CDD505-2E9C-101B-9397-08002B2CF9AE}" pid="12" name="MediaServiceImageTags">
    <vt:lpwstr/>
  </property>
</Properties>
</file>